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Italics" panose="020B0604020202020204" charset="0"/>
      <p:regular r:id="rId20"/>
    </p:embeddedFont>
    <p:embeddedFont>
      <p:font typeface="Montserrat Ultra-Bold" panose="020B0604020202020204" charset="0"/>
      <p:regular r:id="rId21"/>
    </p:embeddedFont>
    <p:embeddedFont>
      <p:font typeface="Montserrat Ultra-Bold Italics" panose="020B0604020202020204" charset="0"/>
      <p:regular r:id="rId22"/>
    </p:embeddedFont>
    <p:embeddedFont>
      <p:font typeface="Roca One" panose="020B0604020202020204" charset="0"/>
      <p:regular r:id="rId23"/>
    </p:embeddedFont>
    <p:embeddedFont>
      <p:font typeface="Roca One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702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B566B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356780"/>
          </a:solidFill>
        </p:spPr>
      </p:sp>
      <p:sp>
        <p:nvSpPr>
          <p:cNvPr id="5" name="Freeform 5"/>
          <p:cNvSpPr/>
          <p:nvPr/>
        </p:nvSpPr>
        <p:spPr>
          <a:xfrm>
            <a:off x="1365702" y="877697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3433737" y="9104310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3179286" y="3102322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3568734" y="198719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131242" y="1556269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82117" y="1671211"/>
            <a:ext cx="2124319" cy="1205068"/>
          </a:xfrm>
          <a:custGeom>
            <a:avLst/>
            <a:gdLst/>
            <a:ahLst/>
            <a:cxnLst/>
            <a:rect l="l" t="t" r="r" b="b"/>
            <a:pathLst>
              <a:path w="2124319" h="1205068">
                <a:moveTo>
                  <a:pt x="0" y="0"/>
                </a:moveTo>
                <a:lnTo>
                  <a:pt x="2124318" y="0"/>
                </a:lnTo>
                <a:lnTo>
                  <a:pt x="2124318" y="1205068"/>
                </a:lnTo>
                <a:lnTo>
                  <a:pt x="0" y="1205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52771" y="4150072"/>
            <a:ext cx="11601401" cy="354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43"/>
              </a:lnSpc>
            </a:pPr>
            <a:r>
              <a:rPr lang="en-US" sz="12965" spc="1815" dirty="0">
                <a:solidFill>
                  <a:srgbClr val="DBE4E4"/>
                </a:solidFill>
                <a:latin typeface="Anton"/>
              </a:rPr>
              <a:t>KALKULATOR</a:t>
            </a:r>
          </a:p>
          <a:p>
            <a:pPr>
              <a:lnSpc>
                <a:spcPts val="13743"/>
              </a:lnSpc>
            </a:pPr>
            <a:r>
              <a:rPr lang="en-US" sz="12965" spc="1815" dirty="0">
                <a:solidFill>
                  <a:srgbClr val="DBE4E4"/>
                </a:solidFill>
                <a:latin typeface="Anton"/>
              </a:rPr>
              <a:t>ZAKAT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4514" y="1085850"/>
            <a:ext cx="4024786" cy="37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PRESENTATION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2771" y="8531540"/>
            <a:ext cx="3134916" cy="46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 spc="57">
                <a:solidFill>
                  <a:srgbClr val="F4F4F4"/>
                </a:solidFill>
                <a:latin typeface="Roca One Bold Italics"/>
              </a:rPr>
              <a:t>Wahyu Indriyani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7906" y="9229725"/>
            <a:ext cx="4994821" cy="46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 spc="57">
                <a:solidFill>
                  <a:srgbClr val="F4F4F4"/>
                </a:solidFill>
                <a:latin typeface="Roca One Bold Italics"/>
              </a:rPr>
              <a:t>Universitas Ahmad Dahlan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2790303" y="9802495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7764455" y="-1329041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19"/>
                </a:lnTo>
                <a:lnTo>
                  <a:pt x="12278019" y="12278019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753166" y="3265048"/>
            <a:ext cx="16230600" cy="5691754"/>
          </a:xfrm>
          <a:prstGeom prst="rect">
            <a:avLst/>
          </a:prstGeom>
          <a:solidFill>
            <a:srgbClr val="2B566B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27494" y="254522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r="-3973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3166" y="582834"/>
            <a:ext cx="11956196" cy="192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9"/>
              </a:lnSpc>
            </a:pPr>
            <a:r>
              <a:rPr lang="en-US" sz="7530" spc="-444">
                <a:solidFill>
                  <a:srgbClr val="1C3A49"/>
                </a:solidFill>
                <a:latin typeface="Montserrat Ultra-Bold Italics"/>
              </a:rPr>
              <a:t>IDENTITAS PROJECT </a:t>
            </a:r>
          </a:p>
          <a:p>
            <a:pPr>
              <a:lnSpc>
                <a:spcPts val="7379"/>
              </a:lnSpc>
            </a:pPr>
            <a:r>
              <a:rPr lang="en-US" sz="7530" spc="-444">
                <a:solidFill>
                  <a:srgbClr val="1C3A49"/>
                </a:solidFill>
                <a:latin typeface="Montserrat Ultra-Bold Italics"/>
              </a:rPr>
              <a:t>DAN DIRI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3812" y="3905341"/>
            <a:ext cx="3419422" cy="365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63">
                <a:solidFill>
                  <a:srgbClr val="F4F4F4"/>
                </a:solidFill>
                <a:latin typeface="Roca One"/>
              </a:rPr>
              <a:t>Nama                     : </a:t>
            </a:r>
          </a:p>
          <a:p>
            <a:pPr>
              <a:lnSpc>
                <a:spcPts val="4159"/>
              </a:lnSpc>
            </a:pPr>
            <a:r>
              <a:rPr lang="en-US" sz="3199" spc="63">
                <a:solidFill>
                  <a:srgbClr val="F4F4F4"/>
                </a:solidFill>
                <a:latin typeface="Roca One"/>
              </a:rPr>
              <a:t>NIM                         : </a:t>
            </a:r>
          </a:p>
          <a:p>
            <a:pPr>
              <a:lnSpc>
                <a:spcPts val="4159"/>
              </a:lnSpc>
            </a:pPr>
            <a:r>
              <a:rPr lang="en-US" sz="3199" spc="63">
                <a:solidFill>
                  <a:srgbClr val="F4F4F4"/>
                </a:solidFill>
                <a:latin typeface="Roca One"/>
              </a:rPr>
              <a:t>Kelas                      : </a:t>
            </a:r>
          </a:p>
          <a:p>
            <a:pPr>
              <a:lnSpc>
                <a:spcPts val="4159"/>
              </a:lnSpc>
            </a:pPr>
            <a:r>
              <a:rPr lang="en-US" sz="3199" spc="63">
                <a:solidFill>
                  <a:srgbClr val="F4F4F4"/>
                </a:solidFill>
                <a:latin typeface="Roca One"/>
              </a:rPr>
              <a:t>Prodi                      : </a:t>
            </a:r>
          </a:p>
          <a:p>
            <a:pPr>
              <a:lnSpc>
                <a:spcPts val="4159"/>
              </a:lnSpc>
            </a:pPr>
            <a:r>
              <a:rPr lang="en-US" sz="3199" spc="63">
                <a:solidFill>
                  <a:srgbClr val="F4F4F4"/>
                </a:solidFill>
                <a:latin typeface="Roca One"/>
              </a:rPr>
              <a:t>Fakultas               : </a:t>
            </a:r>
          </a:p>
          <a:p>
            <a:pPr>
              <a:lnSpc>
                <a:spcPts val="4159"/>
              </a:lnSpc>
            </a:pPr>
            <a:r>
              <a:rPr lang="en-US" sz="3199" spc="63">
                <a:solidFill>
                  <a:srgbClr val="F4F4F4"/>
                </a:solidFill>
                <a:latin typeface="Roca One"/>
              </a:rPr>
              <a:t>Judul program : </a:t>
            </a:r>
          </a:p>
          <a:p>
            <a:pPr>
              <a:lnSpc>
                <a:spcPts val="4159"/>
              </a:lnSpc>
            </a:pPr>
            <a:r>
              <a:rPr lang="en-US" sz="3199" spc="63">
                <a:solidFill>
                  <a:srgbClr val="F4F4F4"/>
                </a:solidFill>
                <a:latin typeface="Roca One"/>
              </a:rPr>
              <a:t>Akun Github      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95608" y="3905341"/>
            <a:ext cx="6008526" cy="470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64">
                <a:solidFill>
                  <a:srgbClr val="F4F4F4"/>
                </a:solidFill>
                <a:latin typeface="Roca One"/>
              </a:rPr>
              <a:t>Wahyu Indriyani</a:t>
            </a:r>
          </a:p>
          <a:p>
            <a:pPr>
              <a:lnSpc>
                <a:spcPts val="4160"/>
              </a:lnSpc>
            </a:pPr>
            <a:r>
              <a:rPr lang="en-US" sz="3200" spc="64">
                <a:solidFill>
                  <a:srgbClr val="F4F4F4"/>
                </a:solidFill>
                <a:latin typeface="Roca One"/>
              </a:rPr>
              <a:t>2300018020</a:t>
            </a:r>
          </a:p>
          <a:p>
            <a:pPr>
              <a:lnSpc>
                <a:spcPts val="4160"/>
              </a:lnSpc>
            </a:pPr>
            <a:r>
              <a:rPr lang="en-US" sz="3200" spc="64">
                <a:solidFill>
                  <a:srgbClr val="F4F4F4"/>
                </a:solidFill>
                <a:latin typeface="Roca One"/>
              </a:rPr>
              <a:t>A</a:t>
            </a:r>
          </a:p>
          <a:p>
            <a:pPr>
              <a:lnSpc>
                <a:spcPts val="4160"/>
              </a:lnSpc>
            </a:pPr>
            <a:r>
              <a:rPr lang="en-US" sz="3200" spc="64">
                <a:solidFill>
                  <a:srgbClr val="F4F4F4"/>
                </a:solidFill>
                <a:latin typeface="Roca One"/>
              </a:rPr>
              <a:t>Informatika</a:t>
            </a:r>
          </a:p>
          <a:p>
            <a:pPr>
              <a:lnSpc>
                <a:spcPts val="4160"/>
              </a:lnSpc>
            </a:pPr>
            <a:r>
              <a:rPr lang="en-US" sz="3200" spc="64">
                <a:solidFill>
                  <a:srgbClr val="F4F4F4"/>
                </a:solidFill>
                <a:latin typeface="Roca One"/>
              </a:rPr>
              <a:t>FTI</a:t>
            </a:r>
          </a:p>
          <a:p>
            <a:pPr>
              <a:lnSpc>
                <a:spcPts val="4160"/>
              </a:lnSpc>
            </a:pPr>
            <a:r>
              <a:rPr lang="en-US" sz="3200" spc="64">
                <a:solidFill>
                  <a:srgbClr val="F4F4F4"/>
                </a:solidFill>
                <a:latin typeface="Roca One"/>
              </a:rPr>
              <a:t>Kalkulator Zakat</a:t>
            </a:r>
          </a:p>
          <a:p>
            <a:pPr>
              <a:lnSpc>
                <a:spcPts val="4160"/>
              </a:lnSpc>
            </a:pPr>
            <a:r>
              <a:rPr lang="en-US" sz="3200" spc="64">
                <a:solidFill>
                  <a:srgbClr val="F4F4F4"/>
                </a:solidFill>
                <a:latin typeface="Roca One"/>
              </a:rPr>
              <a:t>https://github.com/57485959/DSK-PROGRAM-ZAKAT/tree/main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B566B"/>
          </a:solidFill>
        </p:spPr>
      </p:sp>
      <p:sp>
        <p:nvSpPr>
          <p:cNvPr id="4" name="AutoShape 4"/>
          <p:cNvSpPr/>
          <p:nvPr/>
        </p:nvSpPr>
        <p:spPr>
          <a:xfrm rot="2700000">
            <a:off x="15244336" y="-1763417"/>
            <a:ext cx="5293007" cy="4257319"/>
          </a:xfrm>
          <a:prstGeom prst="rect">
            <a:avLst/>
          </a:prstGeom>
          <a:solidFill>
            <a:srgbClr val="2B566B"/>
          </a:solidFill>
        </p:spPr>
      </p:sp>
      <p:grpSp>
        <p:nvGrpSpPr>
          <p:cNvPr id="5" name="Group 5"/>
          <p:cNvGrpSpPr/>
          <p:nvPr/>
        </p:nvGrpSpPr>
        <p:grpSpPr>
          <a:xfrm>
            <a:off x="-2268708" y="412867"/>
            <a:ext cx="5864334" cy="1031430"/>
            <a:chOff x="0" y="0"/>
            <a:chExt cx="4161103" cy="731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1103" cy="731863"/>
            </a:xfrm>
            <a:custGeom>
              <a:avLst/>
              <a:gdLst/>
              <a:ahLst/>
              <a:cxnLst/>
              <a:rect l="l" t="t" r="r" b="b"/>
              <a:pathLst>
                <a:path w="4161103" h="731863">
                  <a:moveTo>
                    <a:pt x="4036643" y="731862"/>
                  </a:moveTo>
                  <a:lnTo>
                    <a:pt x="124460" y="731862"/>
                  </a:lnTo>
                  <a:cubicBezTo>
                    <a:pt x="55880" y="731862"/>
                    <a:pt x="0" y="675982"/>
                    <a:pt x="0" y="607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607403"/>
                  </a:lnTo>
                  <a:cubicBezTo>
                    <a:pt x="4161103" y="675982"/>
                    <a:pt x="4105223" y="731863"/>
                    <a:pt x="4036643" y="731863"/>
                  </a:cubicBezTo>
                  <a:close/>
                </a:path>
              </a:pathLst>
            </a:custGeom>
            <a:solidFill>
              <a:srgbClr val="2B56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1485932" y="1691364"/>
            <a:ext cx="6568669" cy="104250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B56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879718" y="7511963"/>
            <a:ext cx="5611476" cy="2195597"/>
            <a:chOff x="0" y="0"/>
            <a:chExt cx="1687841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B56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82240" y="3991604"/>
            <a:ext cx="16230600" cy="195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212423"/>
                </a:solidFill>
                <a:latin typeface="Montserrat"/>
              </a:rPr>
              <a:t>Sebuah program kalkulator penghitungan zakat untuk Jenis Zakat Penghasilan atau Zakat Profesi menggunakan bahasa assembly, dimana program bertujuan untuk mencari nilai pembayaran zakat seseorang (user) jika memiliki penghasilan perbulan sebesar x maka harus membayar sebesar 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50770" y="507230"/>
            <a:ext cx="12928232" cy="95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7320" spc="-431">
                <a:solidFill>
                  <a:srgbClr val="1C3A49"/>
                </a:solidFill>
                <a:latin typeface="Montserrat Ultra-Bold Italics"/>
              </a:rPr>
              <a:t>DESKRIPSI  DAN FITUR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0905" y="7868942"/>
            <a:ext cx="5050290" cy="142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2"/>
              </a:lnSpc>
            </a:pPr>
            <a:r>
              <a:rPr lang="en-US" sz="2723" spc="54">
                <a:solidFill>
                  <a:srgbClr val="FFFFFF"/>
                </a:solidFill>
                <a:latin typeface="Montserrat"/>
              </a:rPr>
              <a:t>Program dapat menghitung zakat yang harus dibayarkan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2240" y="3107567"/>
            <a:ext cx="4930507" cy="722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8"/>
              </a:lnSpc>
            </a:pPr>
            <a:r>
              <a:rPr lang="en-US" sz="3341" spc="66">
                <a:solidFill>
                  <a:srgbClr val="263F6B"/>
                </a:solidFill>
                <a:latin typeface="Montserrat Ultra-Bold"/>
              </a:rPr>
              <a:t>Deskripsi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47494" y="6188287"/>
            <a:ext cx="3499197" cy="75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8"/>
              </a:lnSpc>
            </a:pPr>
            <a:r>
              <a:rPr lang="en-US" sz="3441" spc="68">
                <a:solidFill>
                  <a:srgbClr val="263F6B"/>
                </a:solidFill>
                <a:latin typeface="Montserrat Ultra-Bold"/>
              </a:rPr>
              <a:t>Fitur pertama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35858" y="6188287"/>
            <a:ext cx="3499197" cy="75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8"/>
              </a:lnSpc>
            </a:pPr>
            <a:r>
              <a:rPr lang="en-US" sz="3441" spc="68">
                <a:solidFill>
                  <a:srgbClr val="263F6B"/>
                </a:solidFill>
                <a:latin typeface="Montserrat Ultra-Bold"/>
              </a:rPr>
              <a:t>Fitur kedua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12334" y="1810311"/>
            <a:ext cx="7842828" cy="95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7320" spc="-431">
                <a:solidFill>
                  <a:srgbClr val="1C3A49"/>
                </a:solidFill>
                <a:latin typeface="Montserrat Ultra-Bold Italics"/>
              </a:rPr>
              <a:t>PROGRAM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750789" y="7511963"/>
            <a:ext cx="5611476" cy="2195597"/>
            <a:chOff x="0" y="0"/>
            <a:chExt cx="1687841" cy="66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B566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031382" y="8108359"/>
            <a:ext cx="5050290" cy="94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2"/>
              </a:lnSpc>
            </a:pPr>
            <a:r>
              <a:rPr lang="en-US" sz="2723" spc="54">
                <a:solidFill>
                  <a:srgbClr val="FFFFFF"/>
                </a:solidFill>
                <a:latin typeface="Montserrat"/>
              </a:rPr>
              <a:t>User dapat menginputkan penghasilan perbulan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82240" y="1628876"/>
            <a:ext cx="4626722" cy="6098802"/>
            <a:chOff x="0" y="0"/>
            <a:chExt cx="1687841" cy="22248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2224860"/>
            </a:xfrm>
            <a:custGeom>
              <a:avLst/>
              <a:gdLst/>
              <a:ahLst/>
              <a:cxnLst/>
              <a:rect l="l" t="t" r="r" b="b"/>
              <a:pathLst>
                <a:path w="1687841" h="2224860">
                  <a:moveTo>
                    <a:pt x="1563381" y="2224860"/>
                  </a:moveTo>
                  <a:lnTo>
                    <a:pt x="124460" y="2224860"/>
                  </a:lnTo>
                  <a:cubicBezTo>
                    <a:pt x="55880" y="2224860"/>
                    <a:pt x="0" y="2168980"/>
                    <a:pt x="0" y="21004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2100400"/>
                  </a:lnTo>
                  <a:cubicBezTo>
                    <a:pt x="1687841" y="2168980"/>
                    <a:pt x="1631961" y="2224860"/>
                    <a:pt x="1563381" y="2224860"/>
                  </a:cubicBezTo>
                  <a:close/>
                </a:path>
              </a:pathLst>
            </a:custGeom>
            <a:solidFill>
              <a:srgbClr val="DBE4E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32578" y="4009263"/>
            <a:ext cx="4626722" cy="5551324"/>
            <a:chOff x="0" y="0"/>
            <a:chExt cx="1687841" cy="2025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2025138"/>
            </a:xfrm>
            <a:custGeom>
              <a:avLst/>
              <a:gdLst/>
              <a:ahLst/>
              <a:cxnLst/>
              <a:rect l="l" t="t" r="r" b="b"/>
              <a:pathLst>
                <a:path w="1687841" h="2025138">
                  <a:moveTo>
                    <a:pt x="1563381" y="2025138"/>
                  </a:moveTo>
                  <a:lnTo>
                    <a:pt x="124460" y="2025138"/>
                  </a:lnTo>
                  <a:cubicBezTo>
                    <a:pt x="55880" y="2025138"/>
                    <a:pt x="0" y="1969258"/>
                    <a:pt x="0" y="19006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900678"/>
                  </a:lnTo>
                  <a:cubicBezTo>
                    <a:pt x="1687841" y="1969258"/>
                    <a:pt x="1631961" y="2025138"/>
                    <a:pt x="1563381" y="2025138"/>
                  </a:cubicBezTo>
                  <a:close/>
                </a:path>
              </a:pathLst>
            </a:custGeom>
            <a:solidFill>
              <a:srgbClr val="DBE4E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409865" y="2382595"/>
            <a:ext cx="5521810" cy="5521810"/>
          </a:xfrm>
          <a:custGeom>
            <a:avLst/>
            <a:gdLst/>
            <a:ahLst/>
            <a:cxnLst/>
            <a:rect l="l" t="t" r="r" b="b"/>
            <a:pathLst>
              <a:path w="5521810" h="5521810">
                <a:moveTo>
                  <a:pt x="0" y="0"/>
                </a:moveTo>
                <a:lnTo>
                  <a:pt x="5521810" y="0"/>
                </a:lnTo>
                <a:lnTo>
                  <a:pt x="5521810" y="5521810"/>
                </a:lnTo>
                <a:lnTo>
                  <a:pt x="0" y="552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07239">
            <a:off x="10339641" y="77968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707239" flipH="1" flipV="1">
            <a:off x="6064753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92758" y="4252219"/>
            <a:ext cx="3815108" cy="5065411"/>
          </a:xfrm>
          <a:custGeom>
            <a:avLst/>
            <a:gdLst/>
            <a:ahLst/>
            <a:cxnLst/>
            <a:rect l="l" t="t" r="r" b="b"/>
            <a:pathLst>
              <a:path w="3815108" h="5065411">
                <a:moveTo>
                  <a:pt x="0" y="0"/>
                </a:moveTo>
                <a:lnTo>
                  <a:pt x="3815108" y="0"/>
                </a:lnTo>
                <a:lnTo>
                  <a:pt x="3815108" y="5065412"/>
                </a:lnTo>
                <a:lnTo>
                  <a:pt x="0" y="5065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658" r="-29255" b="-975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176317" y="4161663"/>
            <a:ext cx="5935366" cy="186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7319" spc="-431">
                <a:solidFill>
                  <a:srgbClr val="FFFFFF"/>
                </a:solidFill>
                <a:latin typeface="Montserrat Ultra-Bold Italics"/>
              </a:rPr>
              <a:t>ALUR </a:t>
            </a:r>
          </a:p>
          <a:p>
            <a:pPr algn="ctr">
              <a:lnSpc>
                <a:spcPts val="7173"/>
              </a:lnSpc>
            </a:pPr>
            <a:r>
              <a:rPr lang="en-US" sz="7319" spc="-431">
                <a:solidFill>
                  <a:srgbClr val="FFFFFF"/>
                </a:solidFill>
                <a:latin typeface="Montserrat Ultra-Bold Italics"/>
              </a:rPr>
              <a:t>PROGRAM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3108" y="1870447"/>
            <a:ext cx="3824986" cy="523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User menginput nilai pengahsilan sebesar x.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Program memproses perhitungan dan menghasilkan niali zakat yang harus dibayar sebesar y.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Program mengoutputkan nilai 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655" y="1000125"/>
            <a:ext cx="4321892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4F4F4"/>
                </a:solidFill>
                <a:latin typeface="Montserrat Ultra-Bold"/>
              </a:rPr>
              <a:t>Cara kerja program: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33012" y="3050518"/>
            <a:ext cx="4225854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Flowchart program: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906307" y="1557132"/>
            <a:ext cx="16680521" cy="8140639"/>
            <a:chOff x="0" y="0"/>
            <a:chExt cx="2694933" cy="1315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4933" cy="1315215"/>
            </a:xfrm>
            <a:custGeom>
              <a:avLst/>
              <a:gdLst/>
              <a:ahLst/>
              <a:cxnLst/>
              <a:rect l="l" t="t" r="r" b="b"/>
              <a:pathLst>
                <a:path w="2694933" h="1315215">
                  <a:moveTo>
                    <a:pt x="2570473" y="1315215"/>
                  </a:moveTo>
                  <a:lnTo>
                    <a:pt x="124460" y="1315215"/>
                  </a:lnTo>
                  <a:cubicBezTo>
                    <a:pt x="55880" y="1315215"/>
                    <a:pt x="0" y="1259335"/>
                    <a:pt x="0" y="119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70473" y="0"/>
                  </a:lnTo>
                  <a:cubicBezTo>
                    <a:pt x="2639053" y="0"/>
                    <a:pt x="2694933" y="55880"/>
                    <a:pt x="2694933" y="124460"/>
                  </a:cubicBezTo>
                  <a:lnTo>
                    <a:pt x="2694933" y="1190755"/>
                  </a:lnTo>
                  <a:cubicBezTo>
                    <a:pt x="2694933" y="1259335"/>
                    <a:pt x="2639053" y="1315215"/>
                    <a:pt x="2570473" y="1315215"/>
                  </a:cubicBezTo>
                  <a:close/>
                </a:path>
              </a:pathLst>
            </a:custGeom>
            <a:solidFill>
              <a:srgbClr val="2B566B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7259300" y="868161"/>
            <a:ext cx="821121" cy="836327"/>
          </a:xfrm>
          <a:custGeom>
            <a:avLst/>
            <a:gdLst/>
            <a:ahLst/>
            <a:cxnLst/>
            <a:rect l="l" t="t" r="r" b="b"/>
            <a:pathLst>
              <a:path w="821121" h="836327">
                <a:moveTo>
                  <a:pt x="0" y="0"/>
                </a:moveTo>
                <a:lnTo>
                  <a:pt x="821121" y="0"/>
                </a:lnTo>
                <a:lnTo>
                  <a:pt x="821121" y="836327"/>
                </a:lnTo>
                <a:lnTo>
                  <a:pt x="0" y="836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0695" y="210107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9" y="0"/>
                </a:lnTo>
                <a:lnTo>
                  <a:pt x="646089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25431" y="2134520"/>
            <a:ext cx="12442274" cy="6985861"/>
          </a:xfrm>
          <a:custGeom>
            <a:avLst/>
            <a:gdLst/>
            <a:ahLst/>
            <a:cxnLst/>
            <a:rect l="l" t="t" r="r" b="b"/>
            <a:pathLst>
              <a:path w="12442274" h="6985861">
                <a:moveTo>
                  <a:pt x="0" y="0"/>
                </a:moveTo>
                <a:lnTo>
                  <a:pt x="12442274" y="0"/>
                </a:lnTo>
                <a:lnTo>
                  <a:pt x="12442274" y="6985862"/>
                </a:lnTo>
                <a:lnTo>
                  <a:pt x="0" y="6985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6307" y="653434"/>
            <a:ext cx="16475385" cy="71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5499" spc="-324">
                <a:solidFill>
                  <a:srgbClr val="1C3A49"/>
                </a:solidFill>
                <a:latin typeface="Montserrat Ultra-Bold Italics"/>
              </a:rPr>
              <a:t>RANCANGAN / SKETSA ANTAR MUKA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826776" y="639366"/>
            <a:ext cx="17271818" cy="71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5499" spc="-324">
                <a:solidFill>
                  <a:srgbClr val="1C3A49"/>
                </a:solidFill>
                <a:latin typeface="Montserrat Ultra-Bold Italics"/>
              </a:rPr>
              <a:t>SCREENSHOOT CODINGAN DI IDE ATAU EDITOR</a:t>
            </a:r>
          </a:p>
        </p:txBody>
      </p:sp>
      <p:sp>
        <p:nvSpPr>
          <p:cNvPr id="4" name="AutoShape 4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B566B"/>
          </a:solidFill>
        </p:spPr>
      </p:sp>
      <p:sp>
        <p:nvSpPr>
          <p:cNvPr id="5" name="AutoShape 5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356780"/>
          </a:solidFill>
        </p:spPr>
      </p:sp>
      <p:sp>
        <p:nvSpPr>
          <p:cNvPr id="6" name="Freeform 6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650065" y="1364536"/>
            <a:ext cx="15625240" cy="38100"/>
          </a:xfrm>
          <a:prstGeom prst="line">
            <a:avLst/>
          </a:prstGeom>
          <a:ln w="19050" cap="flat">
            <a:solidFill>
              <a:srgbClr val="1C3A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315301" y="1692873"/>
            <a:ext cx="7620839" cy="4036532"/>
          </a:xfrm>
          <a:custGeom>
            <a:avLst/>
            <a:gdLst/>
            <a:ahLst/>
            <a:cxnLst/>
            <a:rect l="l" t="t" r="r" b="b"/>
            <a:pathLst>
              <a:path w="7620839" h="4036532">
                <a:moveTo>
                  <a:pt x="0" y="0"/>
                </a:moveTo>
                <a:lnTo>
                  <a:pt x="7620840" y="0"/>
                </a:lnTo>
                <a:lnTo>
                  <a:pt x="7620840" y="4036533"/>
                </a:lnTo>
                <a:lnTo>
                  <a:pt x="0" y="4036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93348" y="1692873"/>
            <a:ext cx="7551588" cy="3985867"/>
          </a:xfrm>
          <a:custGeom>
            <a:avLst/>
            <a:gdLst/>
            <a:ahLst/>
            <a:cxnLst/>
            <a:rect l="l" t="t" r="r" b="b"/>
            <a:pathLst>
              <a:path w="7551588" h="3985867">
                <a:moveTo>
                  <a:pt x="0" y="0"/>
                </a:moveTo>
                <a:lnTo>
                  <a:pt x="7551588" y="0"/>
                </a:lnTo>
                <a:lnTo>
                  <a:pt x="7551588" y="3985868"/>
                </a:lnTo>
                <a:lnTo>
                  <a:pt x="0" y="398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573108" y="5997361"/>
            <a:ext cx="7620839" cy="4027999"/>
          </a:xfrm>
          <a:custGeom>
            <a:avLst/>
            <a:gdLst/>
            <a:ahLst/>
            <a:cxnLst/>
            <a:rect l="l" t="t" r="r" b="b"/>
            <a:pathLst>
              <a:path w="7620839" h="4027999">
                <a:moveTo>
                  <a:pt x="0" y="0"/>
                </a:moveTo>
                <a:lnTo>
                  <a:pt x="7620840" y="0"/>
                </a:lnTo>
                <a:lnTo>
                  <a:pt x="7620840" y="4027999"/>
                </a:lnTo>
                <a:lnTo>
                  <a:pt x="0" y="4027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7259300" y="23810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28116" y="7209032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B566B"/>
          </a:solidFill>
        </p:spPr>
      </p:sp>
      <p:sp>
        <p:nvSpPr>
          <p:cNvPr id="6" name="AutoShape 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B566B"/>
          </a:solidFill>
        </p:spPr>
      </p:sp>
      <p:sp>
        <p:nvSpPr>
          <p:cNvPr id="7" name="Freeform 7"/>
          <p:cNvSpPr/>
          <p:nvPr/>
        </p:nvSpPr>
        <p:spPr>
          <a:xfrm>
            <a:off x="2737292" y="2539123"/>
            <a:ext cx="12813416" cy="7111942"/>
          </a:xfrm>
          <a:custGeom>
            <a:avLst/>
            <a:gdLst/>
            <a:ahLst/>
            <a:cxnLst/>
            <a:rect l="l" t="t" r="r" b="b"/>
            <a:pathLst>
              <a:path w="12813416" h="7111942">
                <a:moveTo>
                  <a:pt x="0" y="0"/>
                </a:moveTo>
                <a:lnTo>
                  <a:pt x="12813416" y="0"/>
                </a:lnTo>
                <a:lnTo>
                  <a:pt x="12813416" y="7111942"/>
                </a:lnTo>
                <a:lnTo>
                  <a:pt x="0" y="7111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44681" y="390503"/>
            <a:ext cx="13998639" cy="18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7319" spc="-431">
                <a:solidFill>
                  <a:srgbClr val="1C3A49"/>
                </a:solidFill>
                <a:latin typeface="Montserrat Ultra-Bold Italics"/>
              </a:rPr>
              <a:t>SCREENSHOOT TAMPILAN LUAR PROGRAM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6307" y="838686"/>
            <a:ext cx="16475385" cy="1391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5499" spc="-324">
                <a:solidFill>
                  <a:srgbClr val="1C3A49"/>
                </a:solidFill>
                <a:latin typeface="Montserrat Ultra-Bold Italics"/>
              </a:rPr>
              <a:t>SCREENSHOOT TAMPILAN UNGGAHAN HALAMAN PROJEK DI GITHUB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1151093" y="9821950"/>
            <a:ext cx="16230600" cy="1351653"/>
          </a:xfrm>
          <a:prstGeom prst="rect">
            <a:avLst/>
          </a:prstGeom>
          <a:solidFill>
            <a:srgbClr val="2B566B"/>
          </a:solidFill>
        </p:spPr>
      </p:sp>
      <p:sp>
        <p:nvSpPr>
          <p:cNvPr id="5" name="Freeform 5"/>
          <p:cNvSpPr/>
          <p:nvPr/>
        </p:nvSpPr>
        <p:spPr>
          <a:xfrm>
            <a:off x="15327550" y="9941804"/>
            <a:ext cx="1453095" cy="240421"/>
          </a:xfrm>
          <a:custGeom>
            <a:avLst/>
            <a:gdLst/>
            <a:ahLst/>
            <a:cxnLst/>
            <a:rect l="l" t="t" r="r" b="b"/>
            <a:pathLst>
              <a:path w="1453095" h="240421">
                <a:moveTo>
                  <a:pt x="0" y="0"/>
                </a:moveTo>
                <a:lnTo>
                  <a:pt x="1453096" y="0"/>
                </a:lnTo>
                <a:lnTo>
                  <a:pt x="1453096" y="240421"/>
                </a:lnTo>
                <a:lnTo>
                  <a:pt x="0" y="240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-827673"/>
            <a:ext cx="16230600" cy="1351653"/>
          </a:xfrm>
          <a:prstGeom prst="rect">
            <a:avLst/>
          </a:prstGeom>
          <a:solidFill>
            <a:srgbClr val="2B566B"/>
          </a:solidFill>
        </p:spPr>
      </p:sp>
      <p:sp>
        <p:nvSpPr>
          <p:cNvPr id="7" name="Freeform 7"/>
          <p:cNvSpPr/>
          <p:nvPr/>
        </p:nvSpPr>
        <p:spPr>
          <a:xfrm>
            <a:off x="1279704" y="165312"/>
            <a:ext cx="1534522" cy="253894"/>
          </a:xfrm>
          <a:custGeom>
            <a:avLst/>
            <a:gdLst/>
            <a:ahLst/>
            <a:cxnLst/>
            <a:rect l="l" t="t" r="r" b="b"/>
            <a:pathLst>
              <a:path w="1534522" h="253894">
                <a:moveTo>
                  <a:pt x="0" y="0"/>
                </a:moveTo>
                <a:lnTo>
                  <a:pt x="1534522" y="0"/>
                </a:lnTo>
                <a:lnTo>
                  <a:pt x="1534522" y="253893"/>
                </a:lnTo>
                <a:lnTo>
                  <a:pt x="0" y="253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71981" y="2430631"/>
            <a:ext cx="13996491" cy="7037649"/>
          </a:xfrm>
          <a:custGeom>
            <a:avLst/>
            <a:gdLst/>
            <a:ahLst/>
            <a:cxnLst/>
            <a:rect l="l" t="t" r="r" b="b"/>
            <a:pathLst>
              <a:path w="13996491" h="7037649">
                <a:moveTo>
                  <a:pt x="0" y="0"/>
                </a:moveTo>
                <a:lnTo>
                  <a:pt x="13996492" y="0"/>
                </a:lnTo>
                <a:lnTo>
                  <a:pt x="13996492" y="7037648"/>
                </a:lnTo>
                <a:lnTo>
                  <a:pt x="0" y="7037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72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1028700" y="4341219"/>
            <a:ext cx="15339071" cy="203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8"/>
              </a:lnSpc>
            </a:pPr>
            <a:r>
              <a:rPr lang="en-US" sz="16194" spc="-955">
                <a:solidFill>
                  <a:srgbClr val="DBE4E4"/>
                </a:solidFill>
                <a:latin typeface="Montserrat Ultra-Bold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76387" y="6765616"/>
            <a:ext cx="1173522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DBE4E4"/>
                </a:solidFill>
                <a:latin typeface="Montserrat Italics"/>
              </a:rPr>
              <a:t>Have a great day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173</Words>
  <Application>Microsoft Office PowerPoint</Application>
  <PresentationFormat>Custom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Roca One</vt:lpstr>
      <vt:lpstr>Montserrat Ultra-Bold Italics</vt:lpstr>
      <vt:lpstr>Arial</vt:lpstr>
      <vt:lpstr>Montserrat Ultra-Bold</vt:lpstr>
      <vt:lpstr>Montserrat</vt:lpstr>
      <vt:lpstr>Anton</vt:lpstr>
      <vt:lpstr>Montserrat Italics</vt:lpstr>
      <vt:lpstr>Roca One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KALKULATOR ZAKAT</dc:title>
  <cp:lastModifiedBy>ASUS</cp:lastModifiedBy>
  <cp:revision>5</cp:revision>
  <dcterms:created xsi:type="dcterms:W3CDTF">2006-08-16T00:00:00Z</dcterms:created>
  <dcterms:modified xsi:type="dcterms:W3CDTF">2024-01-14T01:30:05Z</dcterms:modified>
  <dc:identifier>DAF5fjW9lnY</dc:identifier>
</cp:coreProperties>
</file>